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08" r:id="rId2"/>
    <p:sldId id="339" r:id="rId3"/>
    <p:sldId id="335" r:id="rId4"/>
    <p:sldId id="337" r:id="rId5"/>
    <p:sldId id="336" r:id="rId6"/>
    <p:sldId id="340" r:id="rId7"/>
    <p:sldId id="338" r:id="rId8"/>
    <p:sldId id="341" r:id="rId9"/>
    <p:sldId id="319" r:id="rId10"/>
    <p:sldId id="325" r:id="rId11"/>
    <p:sldId id="322" r:id="rId12"/>
    <p:sldId id="347" r:id="rId13"/>
    <p:sldId id="348" r:id="rId14"/>
    <p:sldId id="349" r:id="rId15"/>
    <p:sldId id="323" r:id="rId16"/>
    <p:sldId id="320" r:id="rId17"/>
    <p:sldId id="321" r:id="rId18"/>
    <p:sldId id="318" r:id="rId19"/>
    <p:sldId id="346" r:id="rId20"/>
    <p:sldId id="326" r:id="rId21"/>
    <p:sldId id="327" r:id="rId22"/>
    <p:sldId id="352" r:id="rId23"/>
    <p:sldId id="328" r:id="rId24"/>
    <p:sldId id="329" r:id="rId25"/>
    <p:sldId id="360" r:id="rId26"/>
    <p:sldId id="315" r:id="rId27"/>
    <p:sldId id="358" r:id="rId28"/>
    <p:sldId id="317" r:id="rId29"/>
    <p:sldId id="330" r:id="rId30"/>
    <p:sldId id="359" r:id="rId31"/>
    <p:sldId id="331" r:id="rId32"/>
    <p:sldId id="353" r:id="rId33"/>
    <p:sldId id="342" r:id="rId34"/>
    <p:sldId id="354" r:id="rId35"/>
    <p:sldId id="356" r:id="rId36"/>
    <p:sldId id="355" r:id="rId37"/>
    <p:sldId id="361" r:id="rId38"/>
    <p:sldId id="351" r:id="rId39"/>
    <p:sldId id="343" r:id="rId40"/>
    <p:sldId id="357" r:id="rId41"/>
    <p:sldId id="344" r:id="rId42"/>
    <p:sldId id="333" r:id="rId43"/>
    <p:sldId id="345" r:id="rId44"/>
    <p:sldId id="334" r:id="rId45"/>
    <p:sldId id="312" r:id="rId46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swani" initials="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AA48FF"/>
    <a:srgbClr val="BA0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3" autoAdjust="0"/>
    <p:restoredTop sz="94937" autoAdjust="0"/>
  </p:normalViewPr>
  <p:slideViewPr>
    <p:cSldViewPr snapToGrid="0">
      <p:cViewPr>
        <p:scale>
          <a:sx n="183" d="100"/>
          <a:sy n="183" d="100"/>
        </p:scale>
        <p:origin x="-576" y="48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48" y="38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commentAuthors" Target="commentAuthor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BC991FE-654E-4175-A541-790924C9F530}" type="datetimeFigureOut">
              <a:rPr lang="en-US"/>
              <a:pPr>
                <a:defRPr/>
              </a:pPr>
              <a:t>3/9/15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968ADA0-C4E4-4DA2-9B40-8DC2881287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023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AEF9D4A-299D-4702-8FD1-7AA59FF515A8}" type="datetimeFigureOut">
              <a:rPr lang="en-US"/>
              <a:pPr>
                <a:defRPr/>
              </a:pPr>
              <a:t>3/9/15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F572B15-AD63-4D63-8B90-F318AC9EB7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093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69048"/>
            <a:ext cx="7772400" cy="1225021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20033"/>
            <a:ext cx="6400800" cy="68114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40404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194175" y="3246438"/>
            <a:ext cx="763588" cy="304800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rgbClr val="404040"/>
                </a:solidFill>
                <a:latin typeface="Swiss 721 Thin BT"/>
                <a:cs typeface="Swiss 721 Thin BT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0056"/>
            <a:ext cx="8229600" cy="77021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95959"/>
                </a:solidFill>
                <a:latin typeface="Swiss 721 Medium BT"/>
                <a:cs typeface="Swiss 721 Medium B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1pPr>
            <a:lvl2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2pPr>
            <a:lvl3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3pPr>
            <a:lvl4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4pPr>
            <a:lvl5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DCA7E-B871-4B3B-BB2B-7A90A987D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85391"/>
            <a:ext cx="2057400" cy="4519746"/>
          </a:xfrm>
        </p:spPr>
        <p:txBody>
          <a:bodyPr vert="eaVert">
            <a:normAutofit/>
          </a:bodyPr>
          <a:lstStyle>
            <a:lvl1pPr>
              <a:defRPr sz="3200">
                <a:solidFill>
                  <a:srgbClr val="595959"/>
                </a:solidFill>
                <a:latin typeface="Swiss 721 Medium BT"/>
                <a:cs typeface="Swiss 721 Medium B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85391"/>
            <a:ext cx="6019800" cy="4519746"/>
          </a:xfrm>
        </p:spPr>
        <p:txBody>
          <a:bodyPr vert="eaVert"/>
          <a:lstStyle>
            <a:lvl1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1pPr>
            <a:lvl2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2pPr>
            <a:lvl3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3pPr>
            <a:lvl4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4pPr>
            <a:lvl5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D20FB-3EDC-4AB0-ACA2-0F67049DCF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532" y="613399"/>
            <a:ext cx="7986988" cy="682517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532" y="1365032"/>
            <a:ext cx="7986988" cy="3748743"/>
          </a:xfrm>
        </p:spPr>
        <p:txBody>
          <a:bodyPr/>
          <a:lstStyle>
            <a:lvl1pPr>
              <a:defRPr sz="24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FFC4C-56E8-4F7F-BBDA-AAC7409D98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3C2C8-538B-4F29-A9D2-2E61BBE9EE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0056"/>
            <a:ext cx="8229600" cy="77021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E5905-8CCA-4A44-826A-F3BABA4368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0057"/>
            <a:ext cx="8229600" cy="77021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8871"/>
            <a:ext cx="4040188" cy="53313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9595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62006"/>
            <a:ext cx="4040188" cy="3292740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328871"/>
            <a:ext cx="4041775" cy="53313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9595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62006"/>
            <a:ext cx="4041775" cy="3292740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30202-B78F-4B59-A7D7-C47C76A213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0057"/>
            <a:ext cx="8229600" cy="770215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ADD65-D75F-4DFD-B633-D783D91907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DB37A-95C6-48F5-BFA2-ACC7025CFA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554963"/>
            <a:ext cx="3008313" cy="968376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rgbClr val="595959"/>
                </a:solidFill>
                <a:latin typeface="Swiss 721 Medium BT"/>
                <a:cs typeface="Swiss 721 Medium B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55625"/>
            <a:ext cx="5111750" cy="4549512"/>
          </a:xfrm>
        </p:spPr>
        <p:txBody>
          <a:bodyPr/>
          <a:lstStyle>
            <a:lvl1pPr>
              <a:defRPr sz="320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  <a:lvl2pPr>
              <a:defRPr sz="2800">
                <a:solidFill>
                  <a:srgbClr val="595959"/>
                </a:solidFill>
                <a:latin typeface="Swiss 721 Light BT"/>
                <a:cs typeface="Swiss 721 Light BT"/>
              </a:defRPr>
            </a:lvl2pPr>
            <a:lvl3pPr>
              <a:defRPr sz="2400">
                <a:solidFill>
                  <a:srgbClr val="595959"/>
                </a:solidFill>
                <a:latin typeface="Swiss 721 Light BT"/>
                <a:cs typeface="Swiss 721 Light BT"/>
              </a:defRPr>
            </a:lvl3pPr>
            <a:lvl4pPr>
              <a:defRPr sz="2000">
                <a:solidFill>
                  <a:srgbClr val="595959"/>
                </a:solidFill>
                <a:latin typeface="Swiss 721 Light BT"/>
                <a:cs typeface="Swiss 721 Light BT"/>
              </a:defRPr>
            </a:lvl4pPr>
            <a:lvl5pPr>
              <a:defRPr sz="2000">
                <a:solidFill>
                  <a:srgbClr val="595959"/>
                </a:solidFill>
                <a:latin typeface="Swiss 721 Light BT"/>
                <a:cs typeface="Swiss 721 Light B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537891"/>
            <a:ext cx="3008313" cy="3567246"/>
          </a:xfrm>
        </p:spPr>
        <p:txBody>
          <a:bodyPr/>
          <a:lstStyle>
            <a:lvl1pPr marL="0" indent="0">
              <a:buNone/>
              <a:defRPr sz="140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dirty="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BE34A-A712-460C-A96C-09F6B87936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rgbClr val="595959"/>
                </a:solidFill>
                <a:latin typeface="Swiss 721 Medium BT"/>
                <a:cs typeface="Swiss 721 Medium B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6025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  <a:latin typeface="Swiss 721 Light BT"/>
                <a:cs typeface="Swiss 721 Light B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37FB0-AFA4-4AD2-A23A-1B3A942352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558800" y="584200"/>
            <a:ext cx="8128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58800" y="1333500"/>
            <a:ext cx="81280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29463" y="-19050"/>
            <a:ext cx="2014537" cy="577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3600" smtClean="0">
                <a:solidFill>
                  <a:schemeClr val="tx1">
                    <a:lumMod val="75000"/>
                  </a:schemeClr>
                </a:solidFill>
                <a:latin typeface="Swiss 721 Medium BT"/>
                <a:cs typeface="Swiss 721 Medium BT"/>
              </a:defRPr>
            </a:lvl1pPr>
          </a:lstStyle>
          <a:p>
            <a:pPr>
              <a:defRPr/>
            </a:pPr>
            <a:fld id="{1116D553-2DE9-4344-82DA-68C6C2E4E0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7F7F7F"/>
          </a:solidFill>
          <a:latin typeface="Helvetica Neue Medium"/>
          <a:ea typeface="Helvetica Neue Medium"/>
          <a:cs typeface="Helvetica Neue Medium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Neue Medium"/>
          <a:ea typeface="Helvetica Neue Medium"/>
          <a:cs typeface="Helvetica Neue Medium"/>
        </a:defRPr>
      </a:lvl9pPr>
    </p:titleStyle>
    <p:bodyStyle>
      <a:lvl1pPr marL="342900" indent="-342900" algn="l" rtl="0" eaLnBrk="1" fontAlgn="base" hangingPunct="1">
        <a:spcBef>
          <a:spcPts val="1000"/>
        </a:spcBef>
        <a:spcAft>
          <a:spcPct val="0"/>
        </a:spcAft>
        <a:buClr>
          <a:srgbClr val="2862AA"/>
        </a:buClr>
        <a:buFont typeface="Wingdings" pitchFamily="2" charset="2"/>
        <a:buChar char="§"/>
        <a:defRPr sz="3200" kern="1200">
          <a:solidFill>
            <a:srgbClr val="7F7F7F"/>
          </a:solidFill>
          <a:latin typeface="Helvetica Neue Thin"/>
          <a:ea typeface="Helvetica Neue Thin"/>
          <a:cs typeface="Helvetica Neue Thin"/>
        </a:defRPr>
      </a:lvl1pPr>
      <a:lvl2pPr marL="742950" indent="-285750" algn="l" rtl="0" eaLnBrk="1" fontAlgn="base" hangingPunct="1">
        <a:spcBef>
          <a:spcPts val="1000"/>
        </a:spcBef>
        <a:spcAft>
          <a:spcPct val="0"/>
        </a:spcAft>
        <a:buClr>
          <a:srgbClr val="2862AA"/>
        </a:buClr>
        <a:buFont typeface="Wingdings" pitchFamily="2" charset="2"/>
        <a:buChar char="§"/>
        <a:defRPr sz="2800" kern="1200">
          <a:solidFill>
            <a:srgbClr val="7F7F7F"/>
          </a:solidFill>
          <a:latin typeface="Helvetica Neue Thin"/>
          <a:ea typeface="Helvetica Neue Thin"/>
          <a:cs typeface="Helvetica Neue Thin"/>
        </a:defRPr>
      </a:lvl2pPr>
      <a:lvl3pPr marL="1143000" indent="-228600" algn="l" rtl="0" eaLnBrk="1" fontAlgn="base" hangingPunct="1">
        <a:spcBef>
          <a:spcPts val="1000"/>
        </a:spcBef>
        <a:spcAft>
          <a:spcPct val="0"/>
        </a:spcAft>
        <a:buClr>
          <a:srgbClr val="2862AA"/>
        </a:buClr>
        <a:buFont typeface="Wingdings" pitchFamily="2" charset="2"/>
        <a:buChar char="§"/>
        <a:defRPr sz="2400" kern="1200">
          <a:solidFill>
            <a:srgbClr val="7F7F7F"/>
          </a:solidFill>
          <a:latin typeface="Helvetica Neue Thin"/>
          <a:ea typeface="Helvetica Neue Thin"/>
          <a:cs typeface="Helvetica Neue Thin"/>
        </a:defRPr>
      </a:lvl3pPr>
      <a:lvl4pPr marL="1600200" indent="-228600" algn="l" rtl="0" eaLnBrk="1" fontAlgn="base" hangingPunct="1">
        <a:spcBef>
          <a:spcPts val="1000"/>
        </a:spcBef>
        <a:spcAft>
          <a:spcPct val="0"/>
        </a:spcAft>
        <a:buClr>
          <a:srgbClr val="2862AA"/>
        </a:buClr>
        <a:buFont typeface="Wingdings" pitchFamily="2" charset="2"/>
        <a:buChar char="§"/>
        <a:defRPr sz="2000" kern="1200">
          <a:solidFill>
            <a:srgbClr val="7F7F7F"/>
          </a:solidFill>
          <a:latin typeface="Helvetica Neue Thin"/>
          <a:ea typeface="Helvetica Neue Thin"/>
          <a:cs typeface="Helvetica Neue Thin"/>
        </a:defRPr>
      </a:lvl4pPr>
      <a:lvl5pPr marL="2057400" indent="-228600" algn="l" rtl="0" eaLnBrk="1" fontAlgn="base" hangingPunct="1">
        <a:spcBef>
          <a:spcPts val="1000"/>
        </a:spcBef>
        <a:spcAft>
          <a:spcPct val="0"/>
        </a:spcAft>
        <a:buClr>
          <a:srgbClr val="2862AA"/>
        </a:buClr>
        <a:buFont typeface="Wingdings" pitchFamily="2" charset="2"/>
        <a:buChar char="§"/>
        <a:defRPr sz="2000" kern="1200">
          <a:solidFill>
            <a:srgbClr val="7F7F7F"/>
          </a:solidFill>
          <a:latin typeface="Helvetica Neue Thin"/>
          <a:ea typeface="Helvetica Neue Thin"/>
          <a:cs typeface="Helvetica Neue Thin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46848"/>
            <a:ext cx="7772400" cy="12250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Think Small To Go Big – An Introduction To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11400" y="2933700"/>
            <a:ext cx="4533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 smtClean="0">
                <a:solidFill>
                  <a:srgbClr val="7F7F7F"/>
                </a:solidFill>
                <a:latin typeface="Helvetica Neue Medium"/>
                <a:cs typeface="Helvetica Neue Medium"/>
              </a:rPr>
              <a:t>By: Ryan Baxter</a:t>
            </a:r>
          </a:p>
          <a:p>
            <a:pPr algn="ctr"/>
            <a:r>
              <a:rPr lang="en-US" sz="1400" dirty="0" smtClean="0">
                <a:solidFill>
                  <a:srgbClr val="7F7F7F"/>
                </a:solidFill>
                <a:latin typeface="Helvetica Neue Medium"/>
                <a:cs typeface="Helvetica Neue Medium"/>
              </a:rPr>
              <a:t>@</a:t>
            </a:r>
            <a:r>
              <a:rPr lang="en-US" sz="1400" dirty="0" err="1" smtClean="0">
                <a:solidFill>
                  <a:srgbClr val="7F7F7F"/>
                </a:solidFill>
                <a:latin typeface="Helvetica Neue Medium"/>
                <a:cs typeface="Helvetica Neue Medium"/>
              </a:rPr>
              <a:t>ryanjbaxter</a:t>
            </a:r>
            <a:r>
              <a:rPr lang="en-US" sz="1400" b="0" i="0" dirty="0" smtClean="0">
                <a:solidFill>
                  <a:srgbClr val="7F7F7F"/>
                </a:solidFill>
                <a:latin typeface="Helvetica Neue Medium"/>
                <a:cs typeface="Helvetica Neue Medium"/>
              </a:rPr>
              <a:t/>
            </a:r>
            <a:br>
              <a:rPr lang="en-US" sz="1400" b="0" i="0" dirty="0" smtClean="0">
                <a:solidFill>
                  <a:srgbClr val="7F7F7F"/>
                </a:solidFill>
                <a:latin typeface="Helvetica Neue Medium"/>
                <a:cs typeface="Helvetica Neue Medium"/>
              </a:rPr>
            </a:br>
            <a:r>
              <a:rPr lang="en-US" sz="1400" b="0" i="0" dirty="0" smtClean="0">
                <a:solidFill>
                  <a:srgbClr val="7F7F7F"/>
                </a:solidFill>
                <a:latin typeface="Helvetica Neue Medium"/>
                <a:cs typeface="Helvetica Neue Medium"/>
              </a:rPr>
              <a:t>http://</a:t>
            </a:r>
            <a:r>
              <a:rPr lang="en-US" sz="1400" b="0" i="0" dirty="0" err="1" smtClean="0">
                <a:solidFill>
                  <a:srgbClr val="7F7F7F"/>
                </a:solidFill>
                <a:latin typeface="Helvetica Neue Medium"/>
                <a:cs typeface="Helvetica Neue Medium"/>
              </a:rPr>
              <a:t>ryanjbaxter.com</a:t>
            </a:r>
            <a:endParaRPr lang="en-US" sz="1400" dirty="0">
              <a:solidFill>
                <a:srgbClr val="7F7F7F"/>
              </a:solidFill>
              <a:latin typeface="Helvetica Neue Medium"/>
              <a:cs typeface="Helvetica Neue Medium"/>
            </a:endParaRPr>
          </a:p>
          <a:p>
            <a:pPr algn="ctr"/>
            <a:r>
              <a:rPr lang="en-US" sz="1400" dirty="0" smtClean="0">
                <a:solidFill>
                  <a:srgbClr val="7F7F7F"/>
                </a:solidFill>
                <a:latin typeface="Helvetica Neue Thin"/>
                <a:cs typeface="Helvetica Neue Thin"/>
              </a:rPr>
              <a:t>3/11/15</a:t>
            </a:r>
            <a:endParaRPr lang="en-US" sz="1400" dirty="0">
              <a:solidFill>
                <a:srgbClr val="7F7F7F"/>
              </a:solidFill>
              <a:latin typeface="Helvetica Neue Thin"/>
              <a:cs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3698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That Is Out Of Our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1079" r="-210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632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Unprecedented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4789" b="147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981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Solve This Problem Before?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763" y="1204872"/>
            <a:ext cx="2861483" cy="3891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8815"/>
            <a:ext cx="2392264" cy="239226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933241" y="2909474"/>
            <a:ext cx="1196677" cy="395783"/>
          </a:xfrm>
          <a:prstGeom prst="rightArrow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935" y="2263206"/>
            <a:ext cx="2051917" cy="174002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788673" y="2899054"/>
            <a:ext cx="865183" cy="395783"/>
          </a:xfrm>
          <a:prstGeom prst="rightArrow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9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Horizontally Is Cheaper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08" y="1418817"/>
            <a:ext cx="6858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4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End Up With Something Like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8815"/>
            <a:ext cx="2392264" cy="2392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35" y="2263206"/>
            <a:ext cx="2051917" cy="174002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788673" y="2899054"/>
            <a:ext cx="865183" cy="395783"/>
          </a:xfrm>
          <a:prstGeom prst="rightArrow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156621" y="2847929"/>
            <a:ext cx="865183" cy="395783"/>
          </a:xfrm>
          <a:prstGeom prst="rightArrow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49" y="1439206"/>
            <a:ext cx="1579321" cy="15793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48" y="3205808"/>
            <a:ext cx="1579321" cy="15793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27607" y="2702821"/>
            <a:ext cx="1237381" cy="71641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Balancer</a:t>
            </a:r>
            <a:endParaRPr lang="en-US" dirty="0"/>
          </a:p>
        </p:txBody>
      </p:sp>
      <p:cxnSp>
        <p:nvCxnSpPr>
          <p:cNvPr id="15" name="Curved Connector 14"/>
          <p:cNvCxnSpPr>
            <a:stCxn id="3" idx="0"/>
          </p:cNvCxnSpPr>
          <p:nvPr/>
        </p:nvCxnSpPr>
        <p:spPr>
          <a:xfrm rot="5400000" flipH="1" flipV="1">
            <a:off x="7078296" y="1990503"/>
            <a:ext cx="480321" cy="944317"/>
          </a:xfrm>
          <a:prstGeom prst="curvedConnector2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3" idx="2"/>
          </p:cNvCxnSpPr>
          <p:nvPr/>
        </p:nvCxnSpPr>
        <p:spPr>
          <a:xfrm rot="16200000" flipH="1">
            <a:off x="7000956" y="3264573"/>
            <a:ext cx="643144" cy="952460"/>
          </a:xfrm>
          <a:prstGeom prst="curvedConnector2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24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Platforms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32334" r="-323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211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Requires A New Way Of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old application designs just can’t keep up</a:t>
            </a:r>
          </a:p>
          <a:p>
            <a:r>
              <a:rPr lang="en-US" dirty="0" smtClean="0"/>
              <a:t>Massive monolithic applications break down under these new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835" y="2756694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4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A New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that are composed of smaller more focused “micro”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774" y="2554023"/>
            <a:ext cx="3606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Microservice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“In </a:t>
            </a:r>
            <a:r>
              <a:rPr lang="en-US" dirty="0"/>
              <a:t>short, the </a:t>
            </a:r>
            <a:r>
              <a:rPr lang="en-US" dirty="0" err="1"/>
              <a:t>microservice</a:t>
            </a:r>
            <a:r>
              <a:rPr lang="en-US" dirty="0"/>
              <a:t> architectural style is an approach to developing a single application as a suite of small services, each running in its own process and communicating with lightweight mechanisms, often an HTTP resource API</a:t>
            </a:r>
            <a:r>
              <a:rPr lang="en-US" dirty="0" smtClean="0"/>
              <a:t>.” -  Martin Fowler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49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All About The Code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56050" r="-56050"/>
          <a:stretch>
            <a:fillRect/>
          </a:stretch>
        </p:blipFill>
        <p:spPr>
          <a:xfrm>
            <a:off x="682625" y="1365250"/>
            <a:ext cx="8005763" cy="37480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1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 Need For Speed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23799" b="2379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6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each one focused – no real rule on size</a:t>
            </a:r>
          </a:p>
          <a:p>
            <a:pPr lvl="1"/>
            <a:r>
              <a:rPr lang="en-US" dirty="0" smtClean="0"/>
              <a:t>“2 pizza teams”</a:t>
            </a:r>
          </a:p>
          <a:p>
            <a:r>
              <a:rPr lang="en-US" dirty="0" smtClean="0"/>
              <a:t>Each service should be treated like one app</a:t>
            </a:r>
          </a:p>
          <a:p>
            <a:pPr lvl="1"/>
            <a:r>
              <a:rPr lang="en-US" dirty="0" smtClean="0"/>
              <a:t>Have its one SCM repo, own pipeline,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Should not require the use of other services</a:t>
            </a:r>
          </a:p>
          <a:p>
            <a:r>
              <a:rPr lang="en-US" dirty="0" smtClean="0"/>
              <a:t>Service owners are responsible for the entire lifecycle</a:t>
            </a:r>
          </a:p>
          <a:p>
            <a:r>
              <a:rPr lang="en-US" dirty="0" smtClean="0"/>
              <a:t>Use lightweight protocols</a:t>
            </a:r>
          </a:p>
          <a:p>
            <a:r>
              <a:rPr lang="en-US" dirty="0" smtClean="0"/>
              <a:t>Use the right tool for the job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54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service should have its own </a:t>
            </a:r>
            <a:r>
              <a:rPr lang="en-US" dirty="0" err="1" smtClean="0"/>
              <a:t>datastore</a:t>
            </a:r>
            <a:endParaRPr lang="en-US" dirty="0" smtClean="0"/>
          </a:p>
          <a:p>
            <a:r>
              <a:rPr lang="en-US" dirty="0" smtClean="0"/>
              <a:t>Failure will happen, design for it</a:t>
            </a:r>
          </a:p>
          <a:p>
            <a:r>
              <a:rPr lang="en-US" dirty="0" smtClean="0"/>
              <a:t>Automate </a:t>
            </a:r>
            <a:r>
              <a:rPr lang="en-US" dirty="0" smtClean="0"/>
              <a:t>everything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2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Isn’t This Just SOA?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Hot topic, they are certainly very similar and try to solve the same problem</a:t>
            </a:r>
          </a:p>
          <a:p>
            <a:r>
              <a:rPr lang="en-US" dirty="0" smtClean="0"/>
              <a:t>SOA was always considered very heavy</a:t>
            </a:r>
          </a:p>
          <a:p>
            <a:pPr lvl="1"/>
            <a:r>
              <a:rPr lang="en-US" dirty="0" smtClean="0"/>
              <a:t>ESBs</a:t>
            </a:r>
          </a:p>
          <a:p>
            <a:pPr lvl="1"/>
            <a:r>
              <a:rPr lang="en-US" dirty="0" smtClean="0"/>
              <a:t>Driven by vendors</a:t>
            </a:r>
          </a:p>
          <a:p>
            <a:pPr lvl="1"/>
            <a:r>
              <a:rPr lang="en-US" dirty="0" smtClean="0"/>
              <a:t>SOA allowed for monoliths</a:t>
            </a:r>
          </a:p>
          <a:p>
            <a:pPr lvl="1"/>
            <a:r>
              <a:rPr lang="en-US" dirty="0" smtClean="0"/>
              <a:t>SOA was more about reuse than team organization and </a:t>
            </a:r>
            <a:r>
              <a:rPr lang="en-US" smtClean="0"/>
              <a:t>application architecture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5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for each service is easier to understand</a:t>
            </a:r>
          </a:p>
          <a:p>
            <a:r>
              <a:rPr lang="en-US" dirty="0" smtClean="0"/>
              <a:t>Small code base </a:t>
            </a:r>
            <a:r>
              <a:rPr lang="en-US" dirty="0" smtClean="0"/>
              <a:t>means</a:t>
            </a:r>
            <a:r>
              <a:rPr lang="en-US" dirty="0" smtClean="0"/>
              <a:t> </a:t>
            </a:r>
            <a:r>
              <a:rPr lang="en-US" dirty="0" smtClean="0"/>
              <a:t>more speed</a:t>
            </a:r>
          </a:p>
          <a:p>
            <a:r>
              <a:rPr lang="en-US" dirty="0" smtClean="0"/>
              <a:t>Each service can be deployed independently</a:t>
            </a:r>
          </a:p>
          <a:p>
            <a:r>
              <a:rPr lang="en-US" dirty="0" smtClean="0"/>
              <a:t>Failures do not bring down the whole app</a:t>
            </a:r>
          </a:p>
          <a:p>
            <a:r>
              <a:rPr lang="en-US" dirty="0" smtClean="0"/>
              <a:t>Technology flexibility</a:t>
            </a:r>
          </a:p>
          <a:p>
            <a:r>
              <a:rPr lang="en-US" dirty="0" smtClean="0"/>
              <a:t>Easier to </a:t>
            </a:r>
            <a:r>
              <a:rPr lang="en-US" dirty="0" smtClean="0"/>
              <a:t>evolve</a:t>
            </a:r>
          </a:p>
          <a:p>
            <a:r>
              <a:rPr lang="en-US" dirty="0" smtClean="0"/>
              <a:t>Well defined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2867" y="187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35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 Of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</a:p>
          <a:p>
            <a:pPr lvl="1"/>
            <a:r>
              <a:rPr lang="en-US" dirty="0" smtClean="0"/>
              <a:t>You have to manage multiple apps</a:t>
            </a:r>
          </a:p>
          <a:p>
            <a:pPr lvl="1"/>
            <a:r>
              <a:rPr lang="en-US" dirty="0" smtClean="0"/>
              <a:t>Deploying 1 feature may involve coordination between multiple services</a:t>
            </a:r>
          </a:p>
          <a:p>
            <a:r>
              <a:rPr lang="en-US" dirty="0" smtClean="0"/>
              <a:t>Performance – multiple service calls</a:t>
            </a:r>
          </a:p>
          <a:p>
            <a:r>
              <a:rPr lang="en-US" dirty="0" smtClean="0"/>
              <a:t>When to switch to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err="1" smtClean="0"/>
              <a:t>Dev</a:t>
            </a:r>
            <a:r>
              <a:rPr lang="en-US" dirty="0" smtClean="0"/>
              <a:t> tools focus on monolithic apps</a:t>
            </a:r>
          </a:p>
          <a:p>
            <a:r>
              <a:rPr lang="en-US" dirty="0"/>
              <a:t>Duplication of </a:t>
            </a:r>
            <a:r>
              <a:rPr lang="en-US" dirty="0" smtClean="0"/>
              <a:t>code</a:t>
            </a:r>
          </a:p>
          <a:p>
            <a:r>
              <a:rPr lang="en-US" smtClean="0"/>
              <a:t>End </a:t>
            </a:r>
            <a:r>
              <a:rPr lang="en-US" dirty="0" smtClean="0"/>
              <a:t>To </a:t>
            </a:r>
            <a:r>
              <a:rPr lang="en-US" smtClean="0"/>
              <a:t>End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22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b="1" dirty="0" smtClean="0"/>
              <a:t>DEMO</a:t>
            </a:r>
            <a:endParaRPr lang="en-US" sz="6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4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66226" y="2206215"/>
            <a:ext cx="3060953" cy="22784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308971" y="2564423"/>
            <a:ext cx="1359526" cy="548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Client Side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2312" y="2141089"/>
            <a:ext cx="106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924908" y="2554002"/>
            <a:ext cx="1359526" cy="548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Sessions APIs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351717" y="3254131"/>
            <a:ext cx="1359526" cy="548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Questions APIs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82162" y="3262272"/>
            <a:ext cx="1359526" cy="548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Twilio Endpoint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" y="2749121"/>
            <a:ext cx="2324546" cy="1196731"/>
          </a:xfrm>
          <a:prstGeom prst="rect">
            <a:avLst/>
          </a:prstGeom>
        </p:spPr>
      </p:pic>
      <p:cxnSp>
        <p:nvCxnSpPr>
          <p:cNvPr id="17" name="Curved Connector 16"/>
          <p:cNvCxnSpPr>
            <a:endCxn id="10" idx="1"/>
          </p:cNvCxnSpPr>
          <p:nvPr/>
        </p:nvCxnSpPr>
        <p:spPr>
          <a:xfrm flipV="1">
            <a:off x="2156393" y="3345452"/>
            <a:ext cx="1109833" cy="1527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0" idx="3"/>
            <a:endCxn id="19" idx="1"/>
          </p:cNvCxnSpPr>
          <p:nvPr/>
        </p:nvCxnSpPr>
        <p:spPr>
          <a:xfrm>
            <a:off x="6327179" y="3345452"/>
            <a:ext cx="1186652" cy="203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513831" y="2716558"/>
            <a:ext cx="1440961" cy="12618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n 19"/>
          <p:cNvSpPr/>
          <p:nvPr/>
        </p:nvSpPr>
        <p:spPr>
          <a:xfrm>
            <a:off x="7961639" y="3225391"/>
            <a:ext cx="610550" cy="594295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758123" y="2782214"/>
            <a:ext cx="97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15119" y="3884307"/>
            <a:ext cx="1359526" cy="548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SMS/Email Service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51" y="4563269"/>
            <a:ext cx="709948" cy="907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663" y="4528342"/>
            <a:ext cx="922074" cy="922074"/>
          </a:xfrm>
          <a:prstGeom prst="rect">
            <a:avLst/>
          </a:prstGeom>
        </p:spPr>
      </p:pic>
      <p:cxnSp>
        <p:nvCxnSpPr>
          <p:cNvPr id="23" name="Curved Connector 22"/>
          <p:cNvCxnSpPr>
            <a:stCxn id="26" idx="2"/>
            <a:endCxn id="5" idx="3"/>
          </p:cNvCxnSpPr>
          <p:nvPr/>
        </p:nvCxnSpPr>
        <p:spPr>
          <a:xfrm rot="5400000">
            <a:off x="3849746" y="4044243"/>
            <a:ext cx="556128" cy="1334145"/>
          </a:xfrm>
          <a:prstGeom prst="curvedConnector2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6" idx="2"/>
            <a:endCxn id="3" idx="1"/>
          </p:cNvCxnSpPr>
          <p:nvPr/>
        </p:nvCxnSpPr>
        <p:spPr>
          <a:xfrm rot="16200000" flipH="1">
            <a:off x="5259675" y="3968457"/>
            <a:ext cx="583782" cy="1513369"/>
          </a:xfrm>
          <a:prstGeom prst="curvedConnector2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3" idx="0"/>
            <a:endCxn id="15" idx="3"/>
          </p:cNvCxnSpPr>
          <p:nvPr/>
        </p:nvCxnSpPr>
        <p:spPr>
          <a:xfrm rot="16200000" flipV="1">
            <a:off x="5939195" y="3839238"/>
            <a:ext cx="1026525" cy="421537"/>
          </a:xfrm>
          <a:prstGeom prst="curvedConnector2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32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Failures In A Monolith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66226" y="2206215"/>
            <a:ext cx="3060953" cy="227847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308971" y="2564423"/>
            <a:ext cx="1359526" cy="548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Client Side Code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2312" y="2141089"/>
            <a:ext cx="106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924908" y="2554002"/>
            <a:ext cx="1359526" cy="548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Sessions APIs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351717" y="3254131"/>
            <a:ext cx="1359526" cy="548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Questions APIs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82162" y="3262272"/>
            <a:ext cx="1359526" cy="548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Twilio Endpoint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" y="2749121"/>
            <a:ext cx="2324546" cy="1196731"/>
          </a:xfrm>
          <a:prstGeom prst="rect">
            <a:avLst/>
          </a:prstGeom>
        </p:spPr>
      </p:pic>
      <p:cxnSp>
        <p:nvCxnSpPr>
          <p:cNvPr id="17" name="Curved Connector 16"/>
          <p:cNvCxnSpPr>
            <a:endCxn id="10" idx="1"/>
          </p:cNvCxnSpPr>
          <p:nvPr/>
        </p:nvCxnSpPr>
        <p:spPr>
          <a:xfrm flipV="1">
            <a:off x="2156393" y="3345452"/>
            <a:ext cx="1109833" cy="1527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0" idx="3"/>
            <a:endCxn id="19" idx="1"/>
          </p:cNvCxnSpPr>
          <p:nvPr/>
        </p:nvCxnSpPr>
        <p:spPr>
          <a:xfrm>
            <a:off x="6327179" y="3345452"/>
            <a:ext cx="1186652" cy="203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513831" y="2716558"/>
            <a:ext cx="1440961" cy="12618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an 19"/>
          <p:cNvSpPr/>
          <p:nvPr/>
        </p:nvSpPr>
        <p:spPr>
          <a:xfrm>
            <a:off x="7961639" y="3225391"/>
            <a:ext cx="610550" cy="594295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758123" y="2782214"/>
            <a:ext cx="97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15119" y="3884307"/>
            <a:ext cx="1359526" cy="5489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SMS/Email Service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51" y="4563269"/>
            <a:ext cx="709948" cy="907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663" y="4528342"/>
            <a:ext cx="922074" cy="922074"/>
          </a:xfrm>
          <a:prstGeom prst="rect">
            <a:avLst/>
          </a:prstGeom>
        </p:spPr>
      </p:pic>
      <p:cxnSp>
        <p:nvCxnSpPr>
          <p:cNvPr id="23" name="Curved Connector 22"/>
          <p:cNvCxnSpPr>
            <a:stCxn id="26" idx="2"/>
            <a:endCxn id="5" idx="3"/>
          </p:cNvCxnSpPr>
          <p:nvPr/>
        </p:nvCxnSpPr>
        <p:spPr>
          <a:xfrm rot="5400000">
            <a:off x="3849746" y="4044243"/>
            <a:ext cx="556128" cy="1334145"/>
          </a:xfrm>
          <a:prstGeom prst="curvedConnector2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6" idx="2"/>
            <a:endCxn id="3" idx="1"/>
          </p:cNvCxnSpPr>
          <p:nvPr/>
        </p:nvCxnSpPr>
        <p:spPr>
          <a:xfrm rot="16200000" flipH="1">
            <a:off x="5259675" y="3968457"/>
            <a:ext cx="583782" cy="1513369"/>
          </a:xfrm>
          <a:prstGeom prst="curvedConnector2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3" idx="0"/>
            <a:endCxn id="15" idx="3"/>
          </p:cNvCxnSpPr>
          <p:nvPr/>
        </p:nvCxnSpPr>
        <p:spPr>
          <a:xfrm rot="16200000" flipV="1">
            <a:off x="5939195" y="3839238"/>
            <a:ext cx="1026525" cy="421537"/>
          </a:xfrm>
          <a:prstGeom prst="curvedConnector2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ultiply 5"/>
          <p:cNvSpPr/>
          <p:nvPr/>
        </p:nvSpPr>
        <p:spPr>
          <a:xfrm>
            <a:off x="5072963" y="2227705"/>
            <a:ext cx="1110361" cy="1152022"/>
          </a:xfrm>
          <a:prstGeom prst="mathMultiply">
            <a:avLst/>
          </a:prstGeom>
          <a:solidFill>
            <a:srgbClr val="FF0000">
              <a:alpha val="76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6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Scaled Monolith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55334" y="1375835"/>
            <a:ext cx="122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My App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13831" y="2789851"/>
            <a:ext cx="1440961" cy="12618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7961639" y="3245747"/>
            <a:ext cx="610550" cy="594295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58123" y="2822415"/>
            <a:ext cx="97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2" y="2990318"/>
            <a:ext cx="2078158" cy="99418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299558" y="1310704"/>
            <a:ext cx="1792584" cy="20891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412007" y="1668913"/>
            <a:ext cx="1527996" cy="3012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Client Side Code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24939" y="1270002"/>
            <a:ext cx="106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412007" y="2024838"/>
            <a:ext cx="1547840" cy="2709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Sessions API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05392" y="2651697"/>
            <a:ext cx="1561070" cy="279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Twilio Endpoint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18622" y="2342340"/>
            <a:ext cx="1541225" cy="279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Questions API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80603" y="3096152"/>
            <a:ext cx="1025722" cy="529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Balancer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94546" y="3537529"/>
            <a:ext cx="122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My App 1</a:t>
            </a:r>
            <a:endParaRPr lang="en-US" dirty="0"/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1774665" y="3385159"/>
            <a:ext cx="805938" cy="4069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6" idx="3"/>
            <a:endCxn id="10" idx="1"/>
          </p:cNvCxnSpPr>
          <p:nvPr/>
        </p:nvCxnSpPr>
        <p:spPr>
          <a:xfrm flipV="1">
            <a:off x="3606325" y="2355300"/>
            <a:ext cx="693233" cy="100543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6" idx="3"/>
            <a:endCxn id="47" idx="1"/>
          </p:cNvCxnSpPr>
          <p:nvPr/>
        </p:nvCxnSpPr>
        <p:spPr>
          <a:xfrm>
            <a:off x="3606325" y="3360735"/>
            <a:ext cx="700105" cy="1283462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0" idx="3"/>
            <a:endCxn id="6" idx="1"/>
          </p:cNvCxnSpPr>
          <p:nvPr/>
        </p:nvCxnSpPr>
        <p:spPr>
          <a:xfrm>
            <a:off x="6092142" y="2355300"/>
            <a:ext cx="1421689" cy="1065481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47" idx="3"/>
            <a:endCxn id="6" idx="1"/>
          </p:cNvCxnSpPr>
          <p:nvPr/>
        </p:nvCxnSpPr>
        <p:spPr>
          <a:xfrm flipV="1">
            <a:off x="6099014" y="3420781"/>
            <a:ext cx="1414817" cy="122341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398778" y="2969462"/>
            <a:ext cx="1567686" cy="279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SMS/Email Service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306430" y="3599601"/>
            <a:ext cx="1792584" cy="20891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4418879" y="3957810"/>
            <a:ext cx="1527996" cy="3012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Client Side Code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31811" y="3558899"/>
            <a:ext cx="106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4418879" y="4313735"/>
            <a:ext cx="1547840" cy="2709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Sessions API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4412264" y="4940594"/>
            <a:ext cx="1561070" cy="279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Twilio Endpoint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425494" y="4631237"/>
            <a:ext cx="1541225" cy="279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Questions API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405650" y="5258359"/>
            <a:ext cx="1567686" cy="2790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SMS/Email Service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907" y="4257589"/>
            <a:ext cx="485049" cy="62003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169" y="5059651"/>
            <a:ext cx="655349" cy="655349"/>
          </a:xfrm>
          <a:prstGeom prst="rect">
            <a:avLst/>
          </a:prstGeom>
        </p:spPr>
      </p:pic>
      <p:cxnSp>
        <p:nvCxnSpPr>
          <p:cNvPr id="20" name="Curved Connector 19"/>
          <p:cNvCxnSpPr>
            <a:stCxn id="38" idx="3"/>
            <a:endCxn id="51" idx="1"/>
          </p:cNvCxnSpPr>
          <p:nvPr/>
        </p:nvCxnSpPr>
        <p:spPr>
          <a:xfrm>
            <a:off x="3399956" y="4567609"/>
            <a:ext cx="1012308" cy="512521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53" idx="1"/>
            <a:endCxn id="38" idx="3"/>
          </p:cNvCxnSpPr>
          <p:nvPr/>
        </p:nvCxnSpPr>
        <p:spPr>
          <a:xfrm rot="10800000">
            <a:off x="3399956" y="4567609"/>
            <a:ext cx="1005694" cy="83028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53" idx="1"/>
            <a:endCxn id="39" idx="3"/>
          </p:cNvCxnSpPr>
          <p:nvPr/>
        </p:nvCxnSpPr>
        <p:spPr>
          <a:xfrm rot="10800000">
            <a:off x="3511518" y="5387327"/>
            <a:ext cx="894132" cy="10569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92" y="1467475"/>
            <a:ext cx="485049" cy="62003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954" y="2269537"/>
            <a:ext cx="655349" cy="655349"/>
          </a:xfrm>
          <a:prstGeom prst="rect">
            <a:avLst/>
          </a:prstGeom>
        </p:spPr>
      </p:pic>
      <p:cxnSp>
        <p:nvCxnSpPr>
          <p:cNvPr id="57" name="Curved Connector 56"/>
          <p:cNvCxnSpPr>
            <a:stCxn id="37" idx="1"/>
            <a:endCxn id="55" idx="3"/>
          </p:cNvCxnSpPr>
          <p:nvPr/>
        </p:nvCxnSpPr>
        <p:spPr>
          <a:xfrm rot="10800000">
            <a:off x="3504304" y="2597212"/>
            <a:ext cx="894475" cy="51178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37" idx="1"/>
            <a:endCxn id="54" idx="3"/>
          </p:cNvCxnSpPr>
          <p:nvPr/>
        </p:nvCxnSpPr>
        <p:spPr>
          <a:xfrm rot="10800000">
            <a:off x="3392742" y="1777496"/>
            <a:ext cx="1006037" cy="1331503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>
            <a:stCxn id="54" idx="3"/>
            <a:endCxn id="14" idx="1"/>
          </p:cNvCxnSpPr>
          <p:nvPr/>
        </p:nvCxnSpPr>
        <p:spPr>
          <a:xfrm>
            <a:off x="3392741" y="1777495"/>
            <a:ext cx="1012651" cy="1013738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9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72297" y="2272683"/>
            <a:ext cx="1527996" cy="3012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Client Side Code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72297" y="2628608"/>
            <a:ext cx="1547840" cy="2709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Sessions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78912" y="2946110"/>
            <a:ext cx="1541225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Questions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59068" y="3295632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Reply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592142" y="4218374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Twilio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598807" y="3760064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SendGrid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12338" y="2012592"/>
            <a:ext cx="1209446" cy="65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n 13"/>
          <p:cNvSpPr/>
          <p:nvPr/>
        </p:nvSpPr>
        <p:spPr>
          <a:xfrm>
            <a:off x="6053206" y="2343570"/>
            <a:ext cx="338313" cy="279717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21206" y="2038215"/>
            <a:ext cx="122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Sessions DB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98" y="4077486"/>
            <a:ext cx="709948" cy="9075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63" y="3161195"/>
            <a:ext cx="922074" cy="922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2" y="2296329"/>
            <a:ext cx="2078158" cy="994181"/>
          </a:xfrm>
          <a:prstGeom prst="rect">
            <a:avLst/>
          </a:prstGeom>
        </p:spPr>
      </p:pic>
      <p:cxnSp>
        <p:nvCxnSpPr>
          <p:cNvPr id="20" name="Curved Connector 19"/>
          <p:cNvCxnSpPr>
            <a:stCxn id="18" idx="3"/>
            <a:endCxn id="6" idx="1"/>
          </p:cNvCxnSpPr>
          <p:nvPr/>
        </p:nvCxnSpPr>
        <p:spPr>
          <a:xfrm flipV="1">
            <a:off x="2190660" y="2423291"/>
            <a:ext cx="1381637" cy="370129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8" idx="3"/>
            <a:endCxn id="7" idx="1"/>
          </p:cNvCxnSpPr>
          <p:nvPr/>
        </p:nvCxnSpPr>
        <p:spPr>
          <a:xfrm flipV="1">
            <a:off x="2190660" y="2764074"/>
            <a:ext cx="1381637" cy="2934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8" idx="3"/>
            <a:endCxn id="9" idx="1"/>
          </p:cNvCxnSpPr>
          <p:nvPr/>
        </p:nvCxnSpPr>
        <p:spPr>
          <a:xfrm>
            <a:off x="2190660" y="2793420"/>
            <a:ext cx="1388252" cy="29222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8" idx="3"/>
            <a:endCxn id="10" idx="1"/>
          </p:cNvCxnSpPr>
          <p:nvPr/>
        </p:nvCxnSpPr>
        <p:spPr>
          <a:xfrm>
            <a:off x="2190660" y="2793420"/>
            <a:ext cx="1368408" cy="641748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7" idx="3"/>
            <a:endCxn id="13" idx="1"/>
          </p:cNvCxnSpPr>
          <p:nvPr/>
        </p:nvCxnSpPr>
        <p:spPr>
          <a:xfrm flipV="1">
            <a:off x="5120137" y="2342229"/>
            <a:ext cx="492201" cy="421845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9" idx="3"/>
            <a:endCxn id="37" idx="1"/>
          </p:cNvCxnSpPr>
          <p:nvPr/>
        </p:nvCxnSpPr>
        <p:spPr>
          <a:xfrm flipV="1">
            <a:off x="5120137" y="3084520"/>
            <a:ext cx="491925" cy="112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612062" y="2754883"/>
            <a:ext cx="1209446" cy="65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>
            <a:off x="6052930" y="3085861"/>
            <a:ext cx="338313" cy="279717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551529" y="2780506"/>
            <a:ext cx="133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Questions DB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3836700" y="3873420"/>
            <a:ext cx="1025722" cy="529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MessageQueue</a:t>
            </a:r>
            <a:endParaRPr lang="en-US" dirty="0"/>
          </a:p>
        </p:txBody>
      </p:sp>
      <p:cxnSp>
        <p:nvCxnSpPr>
          <p:cNvPr id="43" name="Curved Connector 42"/>
          <p:cNvCxnSpPr>
            <a:stCxn id="10" idx="2"/>
            <a:endCxn id="41" idx="0"/>
          </p:cNvCxnSpPr>
          <p:nvPr/>
        </p:nvCxnSpPr>
        <p:spPr>
          <a:xfrm rot="16200000" flipH="1">
            <a:off x="4196878" y="3720736"/>
            <a:ext cx="298717" cy="6650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41" idx="3"/>
            <a:endCxn id="12" idx="1"/>
          </p:cNvCxnSpPr>
          <p:nvPr/>
        </p:nvCxnSpPr>
        <p:spPr>
          <a:xfrm flipV="1">
            <a:off x="4862422" y="3899600"/>
            <a:ext cx="736385" cy="238403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41" idx="3"/>
            <a:endCxn id="11" idx="1"/>
          </p:cNvCxnSpPr>
          <p:nvPr/>
        </p:nvCxnSpPr>
        <p:spPr>
          <a:xfrm>
            <a:off x="4862422" y="4138003"/>
            <a:ext cx="729720" cy="219907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12" idx="3"/>
            <a:endCxn id="17" idx="1"/>
          </p:cNvCxnSpPr>
          <p:nvPr/>
        </p:nvCxnSpPr>
        <p:spPr>
          <a:xfrm flipV="1">
            <a:off x="7166493" y="3622232"/>
            <a:ext cx="590870" cy="277368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11" idx="3"/>
            <a:endCxn id="16" idx="1"/>
          </p:cNvCxnSpPr>
          <p:nvPr/>
        </p:nvCxnSpPr>
        <p:spPr>
          <a:xfrm>
            <a:off x="7159828" y="4357910"/>
            <a:ext cx="709870" cy="173340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93" y="3549776"/>
            <a:ext cx="709948" cy="907528"/>
          </a:xfrm>
          <a:prstGeom prst="rect">
            <a:avLst/>
          </a:prstGeom>
        </p:spPr>
      </p:pic>
      <p:cxnSp>
        <p:nvCxnSpPr>
          <p:cNvPr id="54" name="Curved Connector 53"/>
          <p:cNvCxnSpPr>
            <a:stCxn id="52" idx="3"/>
            <a:endCxn id="9" idx="1"/>
          </p:cNvCxnSpPr>
          <p:nvPr/>
        </p:nvCxnSpPr>
        <p:spPr>
          <a:xfrm flipV="1">
            <a:off x="2534841" y="3085646"/>
            <a:ext cx="1044071" cy="917894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3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Meant Speed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4662" b="1466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5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Fragility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72297" y="2272683"/>
            <a:ext cx="1527996" cy="3012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Client Side Code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72297" y="2628608"/>
            <a:ext cx="1547840" cy="2709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Sessions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78912" y="2946110"/>
            <a:ext cx="1541225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Questions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59068" y="3295632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Reply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592142" y="4218374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Twilio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598807" y="3760064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SendGrid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12338" y="2012592"/>
            <a:ext cx="1209446" cy="65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n 13"/>
          <p:cNvSpPr/>
          <p:nvPr/>
        </p:nvSpPr>
        <p:spPr>
          <a:xfrm>
            <a:off x="6053206" y="2343570"/>
            <a:ext cx="338313" cy="279717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21206" y="2038215"/>
            <a:ext cx="122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Sessions DB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698" y="4077486"/>
            <a:ext cx="709948" cy="9075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63" y="3161195"/>
            <a:ext cx="922074" cy="922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02" y="2296329"/>
            <a:ext cx="2078158" cy="994181"/>
          </a:xfrm>
          <a:prstGeom prst="rect">
            <a:avLst/>
          </a:prstGeom>
        </p:spPr>
      </p:pic>
      <p:cxnSp>
        <p:nvCxnSpPr>
          <p:cNvPr id="20" name="Curved Connector 19"/>
          <p:cNvCxnSpPr>
            <a:stCxn id="18" idx="3"/>
            <a:endCxn id="6" idx="1"/>
          </p:cNvCxnSpPr>
          <p:nvPr/>
        </p:nvCxnSpPr>
        <p:spPr>
          <a:xfrm flipV="1">
            <a:off x="2190660" y="2423291"/>
            <a:ext cx="1381637" cy="370129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8" idx="3"/>
            <a:endCxn id="7" idx="1"/>
          </p:cNvCxnSpPr>
          <p:nvPr/>
        </p:nvCxnSpPr>
        <p:spPr>
          <a:xfrm flipV="1">
            <a:off x="2190660" y="2764074"/>
            <a:ext cx="1381637" cy="2934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8" idx="3"/>
            <a:endCxn id="9" idx="1"/>
          </p:cNvCxnSpPr>
          <p:nvPr/>
        </p:nvCxnSpPr>
        <p:spPr>
          <a:xfrm>
            <a:off x="2190660" y="2793420"/>
            <a:ext cx="1388252" cy="29222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8" idx="3"/>
            <a:endCxn id="10" idx="1"/>
          </p:cNvCxnSpPr>
          <p:nvPr/>
        </p:nvCxnSpPr>
        <p:spPr>
          <a:xfrm>
            <a:off x="2190660" y="2793420"/>
            <a:ext cx="1368408" cy="641748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7" idx="3"/>
            <a:endCxn id="13" idx="1"/>
          </p:cNvCxnSpPr>
          <p:nvPr/>
        </p:nvCxnSpPr>
        <p:spPr>
          <a:xfrm flipV="1">
            <a:off x="5120137" y="2342229"/>
            <a:ext cx="492201" cy="421845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9" idx="3"/>
            <a:endCxn id="37" idx="1"/>
          </p:cNvCxnSpPr>
          <p:nvPr/>
        </p:nvCxnSpPr>
        <p:spPr>
          <a:xfrm flipV="1">
            <a:off x="5120137" y="3084520"/>
            <a:ext cx="491925" cy="112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612062" y="2754883"/>
            <a:ext cx="1209446" cy="65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>
            <a:off x="6052930" y="3085861"/>
            <a:ext cx="338313" cy="279717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551529" y="2780506"/>
            <a:ext cx="133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Questions DB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3836700" y="3873420"/>
            <a:ext cx="1025722" cy="529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MessageQueue</a:t>
            </a:r>
            <a:endParaRPr lang="en-US" dirty="0"/>
          </a:p>
        </p:txBody>
      </p:sp>
      <p:cxnSp>
        <p:nvCxnSpPr>
          <p:cNvPr id="43" name="Curved Connector 42"/>
          <p:cNvCxnSpPr>
            <a:stCxn id="10" idx="2"/>
            <a:endCxn id="41" idx="0"/>
          </p:cNvCxnSpPr>
          <p:nvPr/>
        </p:nvCxnSpPr>
        <p:spPr>
          <a:xfrm rot="16200000" flipH="1">
            <a:off x="4196878" y="3720736"/>
            <a:ext cx="298717" cy="6650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41" idx="3"/>
            <a:endCxn id="12" idx="1"/>
          </p:cNvCxnSpPr>
          <p:nvPr/>
        </p:nvCxnSpPr>
        <p:spPr>
          <a:xfrm flipV="1">
            <a:off x="4862422" y="3899600"/>
            <a:ext cx="736385" cy="238403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41" idx="3"/>
            <a:endCxn id="11" idx="1"/>
          </p:cNvCxnSpPr>
          <p:nvPr/>
        </p:nvCxnSpPr>
        <p:spPr>
          <a:xfrm>
            <a:off x="4862422" y="4138003"/>
            <a:ext cx="729720" cy="219907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12" idx="3"/>
            <a:endCxn id="17" idx="1"/>
          </p:cNvCxnSpPr>
          <p:nvPr/>
        </p:nvCxnSpPr>
        <p:spPr>
          <a:xfrm flipV="1">
            <a:off x="7166493" y="3622232"/>
            <a:ext cx="590870" cy="277368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11" idx="3"/>
            <a:endCxn id="16" idx="1"/>
          </p:cNvCxnSpPr>
          <p:nvPr/>
        </p:nvCxnSpPr>
        <p:spPr>
          <a:xfrm>
            <a:off x="7159828" y="4357910"/>
            <a:ext cx="709870" cy="173340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93" y="3549776"/>
            <a:ext cx="709948" cy="907528"/>
          </a:xfrm>
          <a:prstGeom prst="rect">
            <a:avLst/>
          </a:prstGeom>
        </p:spPr>
      </p:pic>
      <p:cxnSp>
        <p:nvCxnSpPr>
          <p:cNvPr id="54" name="Curved Connector 53"/>
          <p:cNvCxnSpPr>
            <a:stCxn id="52" idx="3"/>
            <a:endCxn id="9" idx="1"/>
          </p:cNvCxnSpPr>
          <p:nvPr/>
        </p:nvCxnSpPr>
        <p:spPr>
          <a:xfrm flipV="1">
            <a:off x="2534841" y="3085646"/>
            <a:ext cx="1044071" cy="917894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7591" y="2047267"/>
            <a:ext cx="2477493" cy="1360219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8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Gateways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023397" y="2628608"/>
            <a:ext cx="1547840" cy="2709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Sessions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30012" y="2946110"/>
            <a:ext cx="1541225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Questions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010168" y="3295632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Reply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43242" y="4218374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Twilio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049907" y="3760064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SendGrid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63438" y="2012592"/>
            <a:ext cx="1209446" cy="65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n 13"/>
          <p:cNvSpPr/>
          <p:nvPr/>
        </p:nvSpPr>
        <p:spPr>
          <a:xfrm>
            <a:off x="6504306" y="2343570"/>
            <a:ext cx="338313" cy="279717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72306" y="2038215"/>
            <a:ext cx="122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Sessions DB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798" y="4077486"/>
            <a:ext cx="709948" cy="9075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463" y="3161195"/>
            <a:ext cx="922074" cy="922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6329"/>
            <a:ext cx="2078158" cy="994181"/>
          </a:xfrm>
          <a:prstGeom prst="rect">
            <a:avLst/>
          </a:prstGeom>
        </p:spPr>
      </p:pic>
      <p:cxnSp>
        <p:nvCxnSpPr>
          <p:cNvPr id="22" name="Curved Connector 21"/>
          <p:cNvCxnSpPr>
            <a:stCxn id="31" idx="3"/>
            <a:endCxn id="7" idx="1"/>
          </p:cNvCxnSpPr>
          <p:nvPr/>
        </p:nvCxnSpPr>
        <p:spPr>
          <a:xfrm flipV="1">
            <a:off x="3377039" y="2764074"/>
            <a:ext cx="646358" cy="317579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31" idx="3"/>
            <a:endCxn id="9" idx="1"/>
          </p:cNvCxnSpPr>
          <p:nvPr/>
        </p:nvCxnSpPr>
        <p:spPr>
          <a:xfrm>
            <a:off x="3377039" y="3081653"/>
            <a:ext cx="652973" cy="3993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31" idx="3"/>
            <a:endCxn id="10" idx="1"/>
          </p:cNvCxnSpPr>
          <p:nvPr/>
        </p:nvCxnSpPr>
        <p:spPr>
          <a:xfrm>
            <a:off x="3377039" y="3081653"/>
            <a:ext cx="633129" cy="353515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7" idx="3"/>
            <a:endCxn id="13" idx="1"/>
          </p:cNvCxnSpPr>
          <p:nvPr/>
        </p:nvCxnSpPr>
        <p:spPr>
          <a:xfrm flipV="1">
            <a:off x="5571237" y="2342229"/>
            <a:ext cx="492201" cy="421845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9" idx="3"/>
            <a:endCxn id="37" idx="1"/>
          </p:cNvCxnSpPr>
          <p:nvPr/>
        </p:nvCxnSpPr>
        <p:spPr>
          <a:xfrm flipV="1">
            <a:off x="5571237" y="3084520"/>
            <a:ext cx="491925" cy="112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63162" y="2754883"/>
            <a:ext cx="1209446" cy="65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>
            <a:off x="6504030" y="3085861"/>
            <a:ext cx="338313" cy="279717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02629" y="2780506"/>
            <a:ext cx="133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Questions DB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4287800" y="3873420"/>
            <a:ext cx="1025722" cy="529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MessageQueue</a:t>
            </a:r>
            <a:endParaRPr lang="en-US" dirty="0"/>
          </a:p>
        </p:txBody>
      </p:sp>
      <p:cxnSp>
        <p:nvCxnSpPr>
          <p:cNvPr id="43" name="Curved Connector 42"/>
          <p:cNvCxnSpPr>
            <a:stCxn id="10" idx="2"/>
            <a:endCxn id="41" idx="0"/>
          </p:cNvCxnSpPr>
          <p:nvPr/>
        </p:nvCxnSpPr>
        <p:spPr>
          <a:xfrm rot="16200000" flipH="1">
            <a:off x="4647978" y="3720736"/>
            <a:ext cx="298717" cy="6650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41" idx="3"/>
            <a:endCxn id="12" idx="1"/>
          </p:cNvCxnSpPr>
          <p:nvPr/>
        </p:nvCxnSpPr>
        <p:spPr>
          <a:xfrm flipV="1">
            <a:off x="5313522" y="3899600"/>
            <a:ext cx="736385" cy="238403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41" idx="3"/>
            <a:endCxn id="11" idx="1"/>
          </p:cNvCxnSpPr>
          <p:nvPr/>
        </p:nvCxnSpPr>
        <p:spPr>
          <a:xfrm>
            <a:off x="5313522" y="4138003"/>
            <a:ext cx="729720" cy="219907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12" idx="3"/>
            <a:endCxn id="17" idx="1"/>
          </p:cNvCxnSpPr>
          <p:nvPr/>
        </p:nvCxnSpPr>
        <p:spPr>
          <a:xfrm flipV="1">
            <a:off x="7617593" y="3622232"/>
            <a:ext cx="590870" cy="277368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11" idx="3"/>
            <a:endCxn id="16" idx="1"/>
          </p:cNvCxnSpPr>
          <p:nvPr/>
        </p:nvCxnSpPr>
        <p:spPr>
          <a:xfrm>
            <a:off x="7610928" y="4357910"/>
            <a:ext cx="709870" cy="173340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51317" y="2596202"/>
            <a:ext cx="1025722" cy="9709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Curved Connector 39"/>
          <p:cNvCxnSpPr>
            <a:endCxn id="31" idx="1"/>
          </p:cNvCxnSpPr>
          <p:nvPr/>
        </p:nvCxnSpPr>
        <p:spPr>
          <a:xfrm>
            <a:off x="1929253" y="2859235"/>
            <a:ext cx="422064" cy="222418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1" y="3542837"/>
            <a:ext cx="709948" cy="907528"/>
          </a:xfrm>
          <a:prstGeom prst="rect">
            <a:avLst/>
          </a:prstGeom>
        </p:spPr>
      </p:pic>
      <p:cxnSp>
        <p:nvCxnSpPr>
          <p:cNvPr id="46" name="Curved Connector 45"/>
          <p:cNvCxnSpPr>
            <a:stCxn id="48" idx="3"/>
            <a:endCxn id="31" idx="1"/>
          </p:cNvCxnSpPr>
          <p:nvPr/>
        </p:nvCxnSpPr>
        <p:spPr>
          <a:xfrm flipV="1">
            <a:off x="1327339" y="3081653"/>
            <a:ext cx="1023978" cy="914948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52578" y="2512237"/>
            <a:ext cx="104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</a:rPr>
              <a:t>API Gateway</a:t>
            </a:r>
            <a:endParaRPr lang="en-US" dirty="0"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01157" y="3126289"/>
            <a:ext cx="929927" cy="3714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Client Side Code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4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A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023397" y="2580028"/>
            <a:ext cx="1547840" cy="2709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Sessions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30012" y="2946110"/>
            <a:ext cx="1541225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Questions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010168" y="3295632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Reply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43242" y="4218374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Twilio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049907" y="3760064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SendGrid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63438" y="2012592"/>
            <a:ext cx="1209446" cy="65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n 13"/>
          <p:cNvSpPr/>
          <p:nvPr/>
        </p:nvSpPr>
        <p:spPr>
          <a:xfrm>
            <a:off x="6504306" y="2343570"/>
            <a:ext cx="338313" cy="279717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72306" y="2038215"/>
            <a:ext cx="122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Sessions DB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798" y="4077486"/>
            <a:ext cx="709948" cy="9075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463" y="3161195"/>
            <a:ext cx="922074" cy="922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6329"/>
            <a:ext cx="2078158" cy="994181"/>
          </a:xfrm>
          <a:prstGeom prst="rect">
            <a:avLst/>
          </a:prstGeom>
        </p:spPr>
      </p:pic>
      <p:cxnSp>
        <p:nvCxnSpPr>
          <p:cNvPr id="22" name="Curved Connector 21"/>
          <p:cNvCxnSpPr>
            <a:endCxn id="8" idx="1"/>
          </p:cNvCxnSpPr>
          <p:nvPr/>
        </p:nvCxnSpPr>
        <p:spPr>
          <a:xfrm flipV="1">
            <a:off x="3377039" y="2543470"/>
            <a:ext cx="578624" cy="26873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endCxn id="9" idx="1"/>
          </p:cNvCxnSpPr>
          <p:nvPr/>
        </p:nvCxnSpPr>
        <p:spPr>
          <a:xfrm>
            <a:off x="3377039" y="2860786"/>
            <a:ext cx="652973" cy="224860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endCxn id="10" idx="1"/>
          </p:cNvCxnSpPr>
          <p:nvPr/>
        </p:nvCxnSpPr>
        <p:spPr>
          <a:xfrm>
            <a:off x="3377039" y="2860786"/>
            <a:ext cx="633129" cy="574382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8" idx="3"/>
            <a:endCxn id="13" idx="1"/>
          </p:cNvCxnSpPr>
          <p:nvPr/>
        </p:nvCxnSpPr>
        <p:spPr>
          <a:xfrm flipV="1">
            <a:off x="5635084" y="2342229"/>
            <a:ext cx="428354" cy="201241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9" idx="3"/>
            <a:endCxn id="37" idx="1"/>
          </p:cNvCxnSpPr>
          <p:nvPr/>
        </p:nvCxnSpPr>
        <p:spPr>
          <a:xfrm flipV="1">
            <a:off x="5571237" y="3084520"/>
            <a:ext cx="491925" cy="1126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63162" y="2754883"/>
            <a:ext cx="1209446" cy="65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>
            <a:off x="6504030" y="3085861"/>
            <a:ext cx="338313" cy="279717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002629" y="2780506"/>
            <a:ext cx="133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Questions DB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4287800" y="3873420"/>
            <a:ext cx="1025722" cy="529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MessageQueue</a:t>
            </a:r>
            <a:endParaRPr lang="en-US" dirty="0"/>
          </a:p>
        </p:txBody>
      </p:sp>
      <p:cxnSp>
        <p:nvCxnSpPr>
          <p:cNvPr id="43" name="Curved Connector 42"/>
          <p:cNvCxnSpPr>
            <a:stCxn id="10" idx="2"/>
            <a:endCxn id="41" idx="0"/>
          </p:cNvCxnSpPr>
          <p:nvPr/>
        </p:nvCxnSpPr>
        <p:spPr>
          <a:xfrm rot="16200000" flipH="1">
            <a:off x="4647978" y="3720736"/>
            <a:ext cx="298717" cy="6650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41" idx="3"/>
            <a:endCxn id="12" idx="1"/>
          </p:cNvCxnSpPr>
          <p:nvPr/>
        </p:nvCxnSpPr>
        <p:spPr>
          <a:xfrm flipV="1">
            <a:off x="5313522" y="3899600"/>
            <a:ext cx="736385" cy="238403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41" idx="3"/>
            <a:endCxn id="11" idx="1"/>
          </p:cNvCxnSpPr>
          <p:nvPr/>
        </p:nvCxnSpPr>
        <p:spPr>
          <a:xfrm>
            <a:off x="5313522" y="4138003"/>
            <a:ext cx="729720" cy="219907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12" idx="3"/>
            <a:endCxn id="17" idx="1"/>
          </p:cNvCxnSpPr>
          <p:nvPr/>
        </p:nvCxnSpPr>
        <p:spPr>
          <a:xfrm flipV="1">
            <a:off x="7617593" y="3622232"/>
            <a:ext cx="590870" cy="277368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11" idx="3"/>
            <a:endCxn id="16" idx="1"/>
          </p:cNvCxnSpPr>
          <p:nvPr/>
        </p:nvCxnSpPr>
        <p:spPr>
          <a:xfrm>
            <a:off x="7610928" y="4357910"/>
            <a:ext cx="709870" cy="173340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>
            <a:off x="1929253" y="2859235"/>
            <a:ext cx="422064" cy="1551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1" y="3542837"/>
            <a:ext cx="709948" cy="907528"/>
          </a:xfrm>
          <a:prstGeom prst="rect">
            <a:avLst/>
          </a:prstGeom>
        </p:spPr>
      </p:pic>
      <p:cxnSp>
        <p:nvCxnSpPr>
          <p:cNvPr id="46" name="Curved Connector 45"/>
          <p:cNvCxnSpPr>
            <a:stCxn id="48" idx="3"/>
          </p:cNvCxnSpPr>
          <p:nvPr/>
        </p:nvCxnSpPr>
        <p:spPr>
          <a:xfrm flipV="1">
            <a:off x="1327339" y="2860786"/>
            <a:ext cx="1023978" cy="1135815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030063" y="2246636"/>
            <a:ext cx="1547840" cy="2709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Sessions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663" y="2193005"/>
            <a:ext cx="1679421" cy="700929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351317" y="2596202"/>
            <a:ext cx="1025722" cy="9709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52578" y="2512237"/>
            <a:ext cx="104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</a:rPr>
              <a:t>API Gateway</a:t>
            </a:r>
            <a:endParaRPr lang="en-US" dirty="0">
              <a:latin typeface="Calibri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401157" y="3126289"/>
            <a:ext cx="929927" cy="3714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Client Side Code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9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Services communicate with each other and clients via a well established API</a:t>
            </a:r>
          </a:p>
          <a:p>
            <a:r>
              <a:rPr lang="en-US" dirty="0" smtClean="0"/>
              <a:t>REST + JSON is a very common choice</a:t>
            </a:r>
          </a:p>
          <a:p>
            <a:r>
              <a:rPr lang="en-US" dirty="0" smtClean="0"/>
              <a:t>Message queues can be used for asynchronous support</a:t>
            </a:r>
          </a:p>
          <a:p>
            <a:r>
              <a:rPr lang="en-US" dirty="0" smtClean="0"/>
              <a:t>Use an API gateway!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6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051138" y="1650083"/>
            <a:ext cx="1547840" cy="2709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Sessions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68899" y="1481792"/>
            <a:ext cx="1541225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Questions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030988" y="3441372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Reply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75095" y="2504221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Twilio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174827" y="4016844"/>
            <a:ext cx="1567686" cy="2790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SendGrid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81077" y="1283902"/>
            <a:ext cx="1209446" cy="65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n 13"/>
          <p:cNvSpPr/>
          <p:nvPr/>
        </p:nvSpPr>
        <p:spPr>
          <a:xfrm>
            <a:off x="7121945" y="1614880"/>
            <a:ext cx="338313" cy="279717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89945" y="1309525"/>
            <a:ext cx="122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Sessions DB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38" y="2182892"/>
            <a:ext cx="709948" cy="9075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006" y="3695571"/>
            <a:ext cx="922074" cy="922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6329"/>
            <a:ext cx="2078158" cy="994181"/>
          </a:xfrm>
          <a:prstGeom prst="rect">
            <a:avLst/>
          </a:prstGeom>
        </p:spPr>
      </p:pic>
      <p:cxnSp>
        <p:nvCxnSpPr>
          <p:cNvPr id="26" name="Curved Connector 25"/>
          <p:cNvCxnSpPr>
            <a:stCxn id="42" idx="3"/>
            <a:endCxn id="10" idx="1"/>
          </p:cNvCxnSpPr>
          <p:nvPr/>
        </p:nvCxnSpPr>
        <p:spPr>
          <a:xfrm>
            <a:off x="3377039" y="3081653"/>
            <a:ext cx="653949" cy="499255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74760" y="1290567"/>
            <a:ext cx="1209446" cy="6592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an 37"/>
          <p:cNvSpPr/>
          <p:nvPr/>
        </p:nvSpPr>
        <p:spPr>
          <a:xfrm>
            <a:off x="815628" y="1621545"/>
            <a:ext cx="338313" cy="279717"/>
          </a:xfrm>
          <a:prstGeom prst="can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14227" y="1316190"/>
            <a:ext cx="1339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Questions DB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6446065" y="3137793"/>
            <a:ext cx="1025722" cy="529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MessageQueue</a:t>
            </a:r>
            <a:endParaRPr lang="en-US" dirty="0"/>
          </a:p>
        </p:txBody>
      </p:sp>
      <p:cxnSp>
        <p:nvCxnSpPr>
          <p:cNvPr id="45" name="Curved Connector 44"/>
          <p:cNvCxnSpPr>
            <a:stCxn id="41" idx="2"/>
            <a:endCxn id="12" idx="0"/>
          </p:cNvCxnSpPr>
          <p:nvPr/>
        </p:nvCxnSpPr>
        <p:spPr>
          <a:xfrm rot="5400000">
            <a:off x="6783856" y="3841773"/>
            <a:ext cx="349885" cy="25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41" idx="0"/>
            <a:endCxn id="11" idx="2"/>
          </p:cNvCxnSpPr>
          <p:nvPr/>
        </p:nvCxnSpPr>
        <p:spPr>
          <a:xfrm rot="5400000" flipH="1" flipV="1">
            <a:off x="6781682" y="2960537"/>
            <a:ext cx="354501" cy="12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12" idx="3"/>
            <a:endCxn id="17" idx="1"/>
          </p:cNvCxnSpPr>
          <p:nvPr/>
        </p:nvCxnSpPr>
        <p:spPr>
          <a:xfrm>
            <a:off x="7742513" y="4156380"/>
            <a:ext cx="403493" cy="228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11" idx="3"/>
            <a:endCxn id="16" idx="1"/>
          </p:cNvCxnSpPr>
          <p:nvPr/>
        </p:nvCxnSpPr>
        <p:spPr>
          <a:xfrm flipV="1">
            <a:off x="7742781" y="2636656"/>
            <a:ext cx="584957" cy="7101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>
            <a:off x="1929253" y="2859235"/>
            <a:ext cx="422064" cy="1551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1" y="3542837"/>
            <a:ext cx="709948" cy="907528"/>
          </a:xfrm>
          <a:prstGeom prst="rect">
            <a:avLst/>
          </a:prstGeom>
        </p:spPr>
      </p:pic>
      <p:cxnSp>
        <p:nvCxnSpPr>
          <p:cNvPr id="46" name="Curved Connector 45"/>
          <p:cNvCxnSpPr>
            <a:stCxn id="48" idx="3"/>
          </p:cNvCxnSpPr>
          <p:nvPr/>
        </p:nvCxnSpPr>
        <p:spPr>
          <a:xfrm flipV="1">
            <a:off x="1327339" y="2860786"/>
            <a:ext cx="1023978" cy="1135815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050865" y="1295873"/>
            <a:ext cx="1547840" cy="2709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Sessions Service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Curved Connector 20"/>
          <p:cNvCxnSpPr>
            <a:stCxn id="73" idx="3"/>
            <a:endCxn id="13" idx="1"/>
          </p:cNvCxnSpPr>
          <p:nvPr/>
        </p:nvCxnSpPr>
        <p:spPr>
          <a:xfrm>
            <a:off x="5655886" y="1613525"/>
            <a:ext cx="1025191" cy="14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351317" y="2596202"/>
            <a:ext cx="1025722" cy="9709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352578" y="2512237"/>
            <a:ext cx="1047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</a:rPr>
              <a:t>API Gateway</a:t>
            </a:r>
            <a:endParaRPr lang="en-US" dirty="0"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401157" y="3126289"/>
            <a:ext cx="929927" cy="3714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3">
                    <a:lumMod val="50000"/>
                  </a:schemeClr>
                </a:solidFill>
              </a:rPr>
              <a:t>Client Side Code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73646" y="2381066"/>
            <a:ext cx="1076909" cy="5291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Discovery</a:t>
            </a:r>
            <a:endParaRPr lang="en-US" dirty="0"/>
          </a:p>
        </p:txBody>
      </p:sp>
      <p:cxnSp>
        <p:nvCxnSpPr>
          <p:cNvPr id="58" name="Curved Connector 57"/>
          <p:cNvCxnSpPr>
            <a:stCxn id="10" idx="0"/>
            <a:endCxn id="52" idx="2"/>
          </p:cNvCxnSpPr>
          <p:nvPr/>
        </p:nvCxnSpPr>
        <p:spPr>
          <a:xfrm rot="16200000" flipV="1">
            <a:off x="4547896" y="3174437"/>
            <a:ext cx="531140" cy="2730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9" idx="2"/>
          </p:cNvCxnSpPr>
          <p:nvPr/>
        </p:nvCxnSpPr>
        <p:spPr>
          <a:xfrm rot="5400000">
            <a:off x="2312621" y="2175568"/>
            <a:ext cx="841596" cy="12187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9" idx="3"/>
            <a:endCxn id="52" idx="1"/>
          </p:cNvCxnSpPr>
          <p:nvPr/>
        </p:nvCxnSpPr>
        <p:spPr>
          <a:xfrm>
            <a:off x="3510124" y="1621328"/>
            <a:ext cx="763522" cy="1024321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3976465" y="1263060"/>
            <a:ext cx="1679421" cy="700929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Curved Connector 75"/>
          <p:cNvCxnSpPr>
            <a:stCxn id="73" idx="2"/>
            <a:endCxn id="52" idx="0"/>
          </p:cNvCxnSpPr>
          <p:nvPr/>
        </p:nvCxnSpPr>
        <p:spPr>
          <a:xfrm rot="5400000">
            <a:off x="4605601" y="2170490"/>
            <a:ext cx="417077" cy="4075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73" idx="1"/>
            <a:endCxn id="42" idx="3"/>
          </p:cNvCxnSpPr>
          <p:nvPr/>
        </p:nvCxnSpPr>
        <p:spPr>
          <a:xfrm rot="10800000" flipV="1">
            <a:off x="3377039" y="1613525"/>
            <a:ext cx="599426" cy="1468128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>
            <a:stCxn id="12" idx="1"/>
            <a:endCxn id="52" idx="3"/>
          </p:cNvCxnSpPr>
          <p:nvPr/>
        </p:nvCxnSpPr>
        <p:spPr>
          <a:xfrm rot="10800000">
            <a:off x="5350555" y="2645650"/>
            <a:ext cx="824272" cy="1510731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11" idx="1"/>
            <a:endCxn id="52" idx="3"/>
          </p:cNvCxnSpPr>
          <p:nvPr/>
        </p:nvCxnSpPr>
        <p:spPr>
          <a:xfrm rot="10800000" flipV="1">
            <a:off x="5350555" y="2643757"/>
            <a:ext cx="824540" cy="1892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10" idx="3"/>
            <a:endCxn id="41" idx="1"/>
          </p:cNvCxnSpPr>
          <p:nvPr/>
        </p:nvCxnSpPr>
        <p:spPr>
          <a:xfrm flipV="1">
            <a:off x="5598674" y="3402376"/>
            <a:ext cx="847391" cy="178532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/>
          <p:cNvCxnSpPr>
            <a:stCxn id="37" idx="3"/>
            <a:endCxn id="9" idx="1"/>
          </p:cNvCxnSpPr>
          <p:nvPr/>
        </p:nvCxnSpPr>
        <p:spPr>
          <a:xfrm>
            <a:off x="1584206" y="1620204"/>
            <a:ext cx="384693" cy="1124"/>
          </a:xfrm>
          <a:prstGeom prst="curvedConnector3">
            <a:avLst/>
          </a:prstGeom>
          <a:ln>
            <a:solidFill>
              <a:schemeClr val="bg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458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Eureka – </a:t>
            </a:r>
            <a:r>
              <a:rPr lang="en-US" dirty="0" err="1" smtClean="0"/>
              <a:t>Neflix</a:t>
            </a:r>
            <a:r>
              <a:rPr lang="en-US" dirty="0" smtClean="0"/>
              <a:t> OSS Component</a:t>
            </a:r>
          </a:p>
          <a:p>
            <a:r>
              <a:rPr lang="en-US" dirty="0" smtClean="0"/>
              <a:t>Zookeeper – Apache Project</a:t>
            </a:r>
          </a:p>
          <a:p>
            <a:r>
              <a:rPr lang="en-US" dirty="0" smtClean="0"/>
              <a:t>Consul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7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Breakers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8714" b="1871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14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b="1" dirty="0" smtClean="0"/>
              <a:t>DEMO</a:t>
            </a:r>
            <a:endParaRPr lang="en-US" sz="6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Containers/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531" y="1365032"/>
            <a:ext cx="4723541" cy="3748743"/>
          </a:xfrm>
        </p:spPr>
        <p:txBody>
          <a:bodyPr/>
          <a:lstStyle/>
          <a:p>
            <a:r>
              <a:rPr lang="en-US" dirty="0" smtClean="0"/>
              <a:t>Is a great deployment and isolation tool for your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Allows your </a:t>
            </a:r>
            <a:r>
              <a:rPr lang="en-US" dirty="0" err="1" smtClean="0"/>
              <a:t>microservices</a:t>
            </a:r>
            <a:r>
              <a:rPr lang="en-US" dirty="0" smtClean="0"/>
              <a:t> to run on various clouds</a:t>
            </a:r>
          </a:p>
          <a:p>
            <a:r>
              <a:rPr lang="en-US" dirty="0" smtClean="0"/>
              <a:t>Need to use some kind of container management tool to orchestrate, monitor, and scale your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792" y="1311639"/>
            <a:ext cx="3053666" cy="31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4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Platform-as-a-Service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Deploying a large scale distributed set of apps requires a lot of effort (even if you are using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platform-as-a-service can make it somewhat easier</a:t>
            </a:r>
          </a:p>
          <a:p>
            <a:r>
              <a:rPr lang="en-US" dirty="0" smtClean="0"/>
              <a:t>Built in monitoring, recovery, and scaling can really go a long way</a:t>
            </a:r>
          </a:p>
          <a:p>
            <a:r>
              <a:rPr lang="en-US" dirty="0" smtClean="0"/>
              <a:t>Deployments are also much easier because you just provide the code</a:t>
            </a:r>
          </a:p>
          <a:p>
            <a:r>
              <a:rPr lang="en-US" dirty="0" smtClean="0"/>
              <a:t>Take a look at any Cloud Foundry based </a:t>
            </a:r>
            <a:r>
              <a:rPr lang="en-US" dirty="0" err="1" smtClean="0"/>
              <a:t>PaaS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85" y="720005"/>
            <a:ext cx="3905418" cy="5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3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….but we couldn’t deploy fast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014233"/>
            <a:ext cx="330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1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Deploying </a:t>
            </a:r>
            <a:r>
              <a:rPr lang="en-US" dirty="0" err="1" smtClean="0"/>
              <a:t>Microservices</a:t>
            </a:r>
            <a:r>
              <a:rPr lang="en-US" dirty="0" smtClean="0"/>
              <a:t> With Cloud Foundry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as </a:t>
            </a:r>
            <a:r>
              <a:rPr lang="en-US" i="1" dirty="0" err="1" smtClean="0"/>
              <a:t>cf</a:t>
            </a:r>
            <a:r>
              <a:rPr lang="en-US" i="1" dirty="0" smtClean="0"/>
              <a:t> push </a:t>
            </a:r>
            <a:r>
              <a:rPr lang="en-US" i="1" dirty="0" err="1" smtClean="0"/>
              <a:t>appname</a:t>
            </a:r>
            <a:r>
              <a:rPr lang="en-US" i="1" dirty="0" smtClean="0"/>
              <a:t> –p &lt;jar file&gt;</a:t>
            </a:r>
          </a:p>
          <a:p>
            <a:pPr lvl="1"/>
            <a:r>
              <a:rPr lang="en-US" dirty="0" smtClean="0"/>
              <a:t>Or use Cloud Foundry Maven or </a:t>
            </a:r>
            <a:r>
              <a:rPr lang="en-US" dirty="0" err="1" smtClean="0"/>
              <a:t>Gradle</a:t>
            </a:r>
            <a:r>
              <a:rPr lang="en-US" dirty="0" smtClean="0"/>
              <a:t> plugin</a:t>
            </a:r>
          </a:p>
          <a:p>
            <a:r>
              <a:rPr lang="en-US" dirty="0" smtClean="0"/>
              <a:t>You can use blue/green deployments to make sure you have no downtime during deploys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microservice</a:t>
            </a:r>
            <a:r>
              <a:rPr lang="en-US" dirty="0" smtClean="0"/>
              <a:t> can be used as a Cloud </a:t>
            </a:r>
            <a:r>
              <a:rPr lang="en-US" dirty="0"/>
              <a:t>F</a:t>
            </a:r>
            <a:r>
              <a:rPr lang="en-US" dirty="0" smtClean="0"/>
              <a:t>oundry service to facilitate service discovery</a:t>
            </a:r>
          </a:p>
          <a:p>
            <a:r>
              <a:rPr lang="en-US" dirty="0" smtClean="0"/>
              <a:t>Built-in load balancer can help with dynamic scaling</a:t>
            </a:r>
          </a:p>
          <a:p>
            <a:r>
              <a:rPr lang="en-US" dirty="0" smtClean="0"/>
              <a:t>Everything can be automated so it all happens on 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7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531" y="1365032"/>
            <a:ext cx="5785324" cy="3748743"/>
          </a:xfrm>
        </p:spPr>
        <p:txBody>
          <a:bodyPr/>
          <a:lstStyle/>
          <a:p>
            <a:r>
              <a:rPr lang="en-US" dirty="0" smtClean="0"/>
              <a:t>The poster child for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They have a great set of open source libraries in the </a:t>
            </a:r>
            <a:r>
              <a:rPr lang="en-US" dirty="0" err="1" smtClean="0"/>
              <a:t>Neflix</a:t>
            </a:r>
            <a:r>
              <a:rPr lang="en-US" dirty="0" smtClean="0"/>
              <a:t> OSS project</a:t>
            </a:r>
          </a:p>
          <a:p>
            <a:r>
              <a:rPr lang="en-US" dirty="0"/>
              <a:t>S</a:t>
            </a:r>
            <a:r>
              <a:rPr lang="en-US" dirty="0" smtClean="0"/>
              <a:t>ervice </a:t>
            </a:r>
            <a:r>
              <a:rPr lang="en-US" dirty="0"/>
              <a:t>D</a:t>
            </a:r>
            <a:r>
              <a:rPr lang="en-US" dirty="0" smtClean="0"/>
              <a:t>iscovery</a:t>
            </a:r>
            <a:r>
              <a:rPr lang="en-US" dirty="0" smtClean="0"/>
              <a:t>, </a:t>
            </a:r>
            <a:r>
              <a:rPr lang="en-US" dirty="0" smtClean="0"/>
              <a:t>Circuit Breakers</a:t>
            </a:r>
            <a:r>
              <a:rPr lang="en-US" dirty="0" smtClean="0"/>
              <a:t>, Service To Service Communication, and much much more…</a:t>
            </a:r>
            <a:endParaRPr lang="en-US" dirty="0" smtClean="0"/>
          </a:p>
          <a:p>
            <a:r>
              <a:rPr lang="en-US" dirty="0" smtClean="0"/>
              <a:t>Check out Spring Cloud if you are a Spring user, very easy to integrate Netflix OSS into your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289" y="2494058"/>
            <a:ext cx="2019470" cy="14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0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In SCM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rcRect l="-7103" r="-7103"/>
          <a:stretch>
            <a:fillRect/>
          </a:stretch>
        </p:blipFill>
        <p:spPr bwMode="auto">
          <a:xfrm>
            <a:off x="6113929" y="991895"/>
            <a:ext cx="3030072" cy="399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2532" y="1365032"/>
            <a:ext cx="5237082" cy="3748743"/>
          </a:xfrm>
        </p:spPr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think you can still put all your code in a single repo</a:t>
            </a:r>
          </a:p>
          <a:p>
            <a:r>
              <a:rPr lang="en-US" dirty="0" smtClean="0"/>
              <a:t>Each service should have its own repo</a:t>
            </a:r>
          </a:p>
          <a:p>
            <a:r>
              <a:rPr lang="en-US" dirty="0" smtClean="0"/>
              <a:t>Each one can then be branched and evolve without effecting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1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Transitioning To </a:t>
            </a:r>
            <a:r>
              <a:rPr lang="en-US" smtClean="0"/>
              <a:t>Microservices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3521" b="-3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578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532" y="2017392"/>
            <a:ext cx="7986988" cy="3014039"/>
          </a:xfrm>
        </p:spPr>
        <p:txBody>
          <a:bodyPr/>
          <a:lstStyle/>
          <a:p>
            <a:r>
              <a:rPr lang="en-US" dirty="0" smtClean="0"/>
              <a:t>Commit code</a:t>
            </a:r>
          </a:p>
          <a:p>
            <a:r>
              <a:rPr lang="en-US" dirty="0" smtClean="0"/>
              <a:t>Do build and unit tests</a:t>
            </a:r>
          </a:p>
          <a:p>
            <a:r>
              <a:rPr lang="en-US" dirty="0" smtClean="0"/>
              <a:t>Deploy App</a:t>
            </a:r>
          </a:p>
          <a:p>
            <a:r>
              <a:rPr lang="en-US" dirty="0" smtClean="0"/>
              <a:t>Test App</a:t>
            </a:r>
          </a:p>
          <a:p>
            <a:r>
              <a:rPr lang="en-US" dirty="0" smtClean="0"/>
              <a:t>Use load balancer to direct users to new version of app</a:t>
            </a:r>
          </a:p>
          <a:p>
            <a:r>
              <a:rPr lang="en-US" dirty="0" smtClean="0"/>
              <a:t>Kill old version of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" y="1281658"/>
            <a:ext cx="9144000" cy="7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2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772400" cy="838200"/>
          </a:xfrm>
        </p:spPr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1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Have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15" y="1422679"/>
            <a:ext cx="6710748" cy="36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….but getting infrastructure takes too long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8700" b="870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1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Cloud Made Infrastructure Easy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14" y="1360974"/>
            <a:ext cx="8089157" cy="35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…but our apps were not built for the cloud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5973" r="-65973"/>
          <a:stretch>
            <a:fillRect/>
          </a:stretch>
        </p:blipFill>
        <p:spPr>
          <a:xfrm>
            <a:off x="682625" y="1365250"/>
            <a:ext cx="7986713" cy="37480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5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Challenges In Today’s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developers, we are facing new challenges</a:t>
            </a:r>
          </a:p>
          <a:p>
            <a:r>
              <a:rPr lang="en-US" dirty="0" smtClean="0"/>
              <a:t>Speed</a:t>
            </a:r>
          </a:p>
          <a:p>
            <a:r>
              <a:rPr lang="en-US" dirty="0" smtClean="0"/>
              <a:t>Flexibility</a:t>
            </a:r>
          </a:p>
          <a:p>
            <a:r>
              <a:rPr lang="en-US" dirty="0" smtClean="0"/>
              <a:t>Multiple platforms</a:t>
            </a:r>
          </a:p>
          <a:p>
            <a:r>
              <a:rPr lang="en-US" dirty="0" smtClean="0"/>
              <a:t>Unprecedented scalability</a:t>
            </a:r>
          </a:p>
          <a:p>
            <a:r>
              <a:rPr lang="en-US" dirty="0" smtClean="0"/>
              <a:t>Infrastructure that is out of our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7FFC4C-56E8-4F7F-BBDA-AAC7409D985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9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BMBluemixTemplate16-10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IBMBluemixTemplate16-10.potx</Template>
  <TotalTime>10878</TotalTime>
  <Words>1015</Words>
  <Application>Microsoft Macintosh PowerPoint</Application>
  <PresentationFormat>On-screen Show (16:10)</PresentationFormat>
  <Paragraphs>255</Paragraphs>
  <Slides>45</Slides>
  <Notes>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IBMBluemixTemplate16-10</vt:lpstr>
      <vt:lpstr>Think Small To Go Big – An Introduction To Microservices</vt:lpstr>
      <vt:lpstr>We Have A Need For Speed</vt:lpstr>
      <vt:lpstr>Agile Meant Speed</vt:lpstr>
      <vt:lpstr>….but we couldn’t deploy fast enough</vt:lpstr>
      <vt:lpstr>Now We Have DevOps</vt:lpstr>
      <vt:lpstr>….but getting infrastructure takes too long</vt:lpstr>
      <vt:lpstr>The Cloud Made Infrastructure Easy</vt:lpstr>
      <vt:lpstr>…but our apps were not built for the cloud</vt:lpstr>
      <vt:lpstr>New Challenges In Today’s World</vt:lpstr>
      <vt:lpstr>Infrastructure That Is Out Of Our Control</vt:lpstr>
      <vt:lpstr>Unprecedented Scale</vt:lpstr>
      <vt:lpstr>How Did We Solve This Problem Before?</vt:lpstr>
      <vt:lpstr>Scaling Horizontally Is Cheaper</vt:lpstr>
      <vt:lpstr>We End Up With Something Like This</vt:lpstr>
      <vt:lpstr>Different Platforms</vt:lpstr>
      <vt:lpstr>Requires A New Way Of Thinking</vt:lpstr>
      <vt:lpstr>We Need A New Architecture</vt:lpstr>
      <vt:lpstr>What is a Microservice?</vt:lpstr>
      <vt:lpstr>It’s Not All About The Code</vt:lpstr>
      <vt:lpstr>Guidelines For Microservices</vt:lpstr>
      <vt:lpstr>Guidelines For Microservices</vt:lpstr>
      <vt:lpstr>Isn’t This Just SOA?</vt:lpstr>
      <vt:lpstr>Benefits Of Microservices</vt:lpstr>
      <vt:lpstr>Cons Of Microservices</vt:lpstr>
      <vt:lpstr>PowerPoint Presentation</vt:lpstr>
      <vt:lpstr>Monolith Architecture</vt:lpstr>
      <vt:lpstr>Failures In A Monolith</vt:lpstr>
      <vt:lpstr>Scaled Monolith</vt:lpstr>
      <vt:lpstr>Microservices Architecture</vt:lpstr>
      <vt:lpstr>Client Fragility</vt:lpstr>
      <vt:lpstr>API Gateways</vt:lpstr>
      <vt:lpstr>Scaling A Service</vt:lpstr>
      <vt:lpstr>APIs</vt:lpstr>
      <vt:lpstr>Service Discovery</vt:lpstr>
      <vt:lpstr>Service Discovery</vt:lpstr>
      <vt:lpstr>Circuit Breakers</vt:lpstr>
      <vt:lpstr>PowerPoint Presentation</vt:lpstr>
      <vt:lpstr>Containers/Docker</vt:lpstr>
      <vt:lpstr>Platform-as-a-Service</vt:lpstr>
      <vt:lpstr>Deploying Microservices With Cloud Foundry</vt:lpstr>
      <vt:lpstr>Netflix</vt:lpstr>
      <vt:lpstr>Microservices In SCM</vt:lpstr>
      <vt:lpstr>Transitioning To Microservices</vt:lpstr>
      <vt:lpstr>Deployment Pipelines</vt:lpstr>
      <vt:lpstr>Thank you.</vt:lpstr>
    </vt:vector>
  </TitlesOfParts>
  <Company>IBM jStart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Spence</dc:creator>
  <cp:lastModifiedBy>Ryan J Baxter</cp:lastModifiedBy>
  <cp:revision>310</cp:revision>
  <dcterms:created xsi:type="dcterms:W3CDTF">2011-11-04T23:45:42Z</dcterms:created>
  <dcterms:modified xsi:type="dcterms:W3CDTF">2015-03-10T01:44:23Z</dcterms:modified>
</cp:coreProperties>
</file>